
<file path=[Content_Types].xml><?xml version="1.0" encoding="utf-8"?>
<Types xmlns="http://schemas.openxmlformats.org/package/2006/content-types">
  <Default Extension="dat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530" r:id="rId5"/>
    <p:sldId id="531" r:id="rId6"/>
    <p:sldId id="534" r:id="rId7"/>
    <p:sldId id="551" r:id="rId8"/>
    <p:sldId id="548" r:id="rId9"/>
    <p:sldId id="539" r:id="rId10"/>
    <p:sldId id="535" r:id="rId11"/>
    <p:sldId id="552" r:id="rId12"/>
    <p:sldId id="546" r:id="rId13"/>
    <p:sldId id="538" r:id="rId14"/>
    <p:sldId id="550" r:id="rId15"/>
    <p:sldId id="547" r:id="rId16"/>
    <p:sldId id="5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1688"/>
    <a:srgbClr val="FEB52B"/>
    <a:srgbClr val="8822EE"/>
    <a:srgbClr val="2F21F3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22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46-4765-8831-1D9134C494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46-4765-8831-1D9134C494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C46-4765-8831-1D9134C494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C46-4765-8831-1D9134C49425}"/>
              </c:ext>
            </c:extLst>
          </c:dPt>
          <c:cat>
            <c:strRef>
              <c:f>Sheet1!$A$2:$A$5</c:f>
              <c:strCache>
                <c:ptCount val="3"/>
                <c:pt idx="0">
                  <c:v>Safe</c:v>
                </c:pt>
                <c:pt idx="1">
                  <c:v>Suspicious</c:v>
                </c:pt>
                <c:pt idx="2">
                  <c:v>Natural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E8-45E2-A9BE-58A320344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Instagram</c:v>
                </c:pt>
                <c:pt idx="1">
                  <c:v>Reddit</c:v>
                </c:pt>
                <c:pt idx="2">
                  <c:v>Facebook</c:v>
                </c:pt>
                <c:pt idx="3">
                  <c:v>Koo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B6-49C0-AAC3-023707E094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Instagram</c:v>
                </c:pt>
                <c:pt idx="1">
                  <c:v>Reddit</c:v>
                </c:pt>
                <c:pt idx="2">
                  <c:v>Facebook</c:v>
                </c:pt>
                <c:pt idx="3">
                  <c:v>Koo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B6-49C0-AAC3-023707E094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Instagram</c:v>
                </c:pt>
                <c:pt idx="1">
                  <c:v>Reddit</c:v>
                </c:pt>
                <c:pt idx="2">
                  <c:v>Facebook</c:v>
                </c:pt>
                <c:pt idx="3">
                  <c:v>Koo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B6-49C0-AAC3-023707E09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40102432"/>
        <c:axId val="1940124512"/>
      </c:barChart>
      <c:catAx>
        <c:axId val="194010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124512"/>
        <c:crosses val="autoZero"/>
        <c:auto val="1"/>
        <c:lblAlgn val="ctr"/>
        <c:lblOffset val="100"/>
        <c:noMultiLvlLbl val="0"/>
      </c:catAx>
      <c:valAx>
        <c:axId val="194012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10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B26E-B67A-9FCB-E4B6-D16EA8AC6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AB9E8-227D-8713-1B24-6D1A62A52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44B60-701E-C719-8789-79B4DF9CF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85C00-C592-B2E2-4947-0A0286BC4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2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1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hyperlink" Target="https://wiki.rage.mp/index.php?title=File:Scripting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hyperlink" Target="https://aprendocriando.blogspot.com/2009/05/mitos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openclipart.org/detail/171432/user%201" TargetMode="External"/><Relationship Id="rId5" Type="http://schemas.openxmlformats.org/officeDocument/2006/relationships/hyperlink" Target="https://freepngimg.com/png/73463-icons-computer-facebook-signature-email-block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2024.igem.wiki/iea/mode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makasx/CyberShield-Hackathon2025/blob/main/file.csv" TargetMode="External"/><Relationship Id="rId3" Type="http://schemas.openxmlformats.org/officeDocument/2006/relationships/image" Target="../media/image9.svg"/><Relationship Id="rId7" Type="http://schemas.openxmlformats.org/officeDocument/2006/relationships/hyperlink" Target="https://openclipart.org/detail/12125/green%20menu%20icon%20se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marcus-povey.co.uk/2015/08/20/fixing-firefox-sync-on-debian-jessie/" TargetMode="External"/><Relationship Id="rId10" Type="http://schemas.openxmlformats.org/officeDocument/2006/relationships/hyperlink" Target="https://github.com/imakasx/CyberShield-Hackathon2025/tree/main/Frontend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imakasx/CyberShield-Hackathon2025/tree/main/Backen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imakasx/CyberShield-Hackathon2025/blob/main/Workflow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makasx/CyberShield-Hackathon2025/blob/main/SimpleCSV.java" TargetMode="External"/><Relationship Id="rId4" Type="http://schemas.openxmlformats.org/officeDocument/2006/relationships/hyperlink" Target="https://github.com/imakasx/CyberShield-Hackathon2025/blob/main/file.cs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imakasx/CyberShield-Hackathon2025/tree/main/Fronten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marinedatascience.co/software/index.html" TargetMode="External"/><Relationship Id="rId7" Type="http://schemas.openxmlformats.org/officeDocument/2006/relationships/hyperlink" Target="https://5hr1rnp.tistory.com/entry/Pythonpandas-Loading-Data-CSV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dat"/><Relationship Id="rId5" Type="http://schemas.openxmlformats.org/officeDocument/2006/relationships/hyperlink" Target="https://openclipart.org/detail/3130/warning-notification" TargetMode="External"/><Relationship Id="rId10" Type="http://schemas.openxmlformats.org/officeDocument/2006/relationships/hyperlink" Target="https://github.com/imakasx/CyberShield-Hackathon2025/tree/main/Backend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docs.camunda.org/manual/7.15/webapps/cockpit/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1975899"/>
            <a:ext cx="9921240" cy="1060704"/>
          </a:xfrm>
        </p:spPr>
        <p:txBody>
          <a:bodyPr/>
          <a:lstStyle/>
          <a:p>
            <a:r>
              <a:rPr lang="en-US" sz="3600" dirty="0"/>
              <a:t>Detecting anti India campaigns on digital platforms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447" y="4388924"/>
            <a:ext cx="7068312" cy="758952"/>
          </a:xfrm>
        </p:spPr>
        <p:txBody>
          <a:bodyPr/>
          <a:lstStyle/>
          <a:p>
            <a:pPr>
              <a:lnSpc>
                <a:spcPts val="1953"/>
              </a:lnSpc>
            </a:pPr>
            <a:r>
              <a:rPr lang="en-US" dirty="0">
                <a:solidFill>
                  <a:srgbClr val="FFFFFF">
                    <a:alpha val="99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Baderia Global Institute of Engineering and Management Jabalpur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99DE4-7D89-F094-41E9-97A0C930EDF0}"/>
              </a:ext>
            </a:extLst>
          </p:cNvPr>
          <p:cNvSpPr txBox="1"/>
          <p:nvPr/>
        </p:nvSpPr>
        <p:spPr>
          <a:xfrm>
            <a:off x="2560319" y="1207405"/>
            <a:ext cx="700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National </a:t>
            </a:r>
            <a:r>
              <a:rPr lang="en-IN" b="1" dirty="0" err="1">
                <a:solidFill>
                  <a:schemeClr val="bg1"/>
                </a:solidFill>
              </a:rPr>
              <a:t>CyberShield</a:t>
            </a:r>
            <a:r>
              <a:rPr lang="en-IN" b="1" dirty="0">
                <a:solidFill>
                  <a:schemeClr val="bg1"/>
                </a:solidFill>
              </a:rPr>
              <a:t> Hackathon 2025</a:t>
            </a:r>
            <a:endParaRPr lang="en-IN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DB5BF-BBD9-FAB0-ED62-519339B6503B}"/>
              </a:ext>
            </a:extLst>
          </p:cNvPr>
          <p:cNvSpPr txBox="1"/>
          <p:nvPr/>
        </p:nvSpPr>
        <p:spPr>
          <a:xfrm>
            <a:off x="4418076" y="3435764"/>
            <a:ext cx="335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i="1" dirty="0">
                <a:solidFill>
                  <a:schemeClr val="bg1"/>
                </a:solidFill>
                <a:latin typeface="Comic Sans MS" panose="030F0702030302020204" pitchFamily="66" charset="0"/>
              </a:rPr>
              <a:t>CODE4SHIELD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20562-BE90-B860-66F7-575A464414F1}"/>
              </a:ext>
            </a:extLst>
          </p:cNvPr>
          <p:cNvSpPr txBox="1"/>
          <p:nvPr/>
        </p:nvSpPr>
        <p:spPr>
          <a:xfrm>
            <a:off x="2658420" y="2989666"/>
            <a:ext cx="680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Using AI &amp; Data Analytics to Secure Our Digital Space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946" y="245167"/>
            <a:ext cx="6708108" cy="643521"/>
          </a:xfrm>
        </p:spPr>
        <p:txBody>
          <a:bodyPr/>
          <a:lstStyle/>
          <a:p>
            <a:r>
              <a:rPr lang="en-IN" dirty="0"/>
              <a:t>Impact and Benefits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05EE-24B6-95D8-DE5E-BEC2F03EC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788" y="1064938"/>
            <a:ext cx="5211441" cy="44366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Aptos Display" panose="020B0004020202020204" pitchFamily="34" charset="0"/>
              </a:rPr>
              <a:t>Potential Impact on Target Audience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2F651-7ABC-015D-B5C4-622708A64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2839" y="1539730"/>
            <a:ext cx="6036220" cy="1709830"/>
          </a:xfrm>
        </p:spPr>
        <p:txBody>
          <a:bodyPr/>
          <a:lstStyle/>
          <a:p>
            <a:r>
              <a:rPr lang="en-US" dirty="0"/>
              <a:t>Helps government agencies and social media platforms detect anti-India campaigns faster</a:t>
            </a:r>
          </a:p>
          <a:p>
            <a:r>
              <a:rPr lang="en-US" dirty="0"/>
              <a:t>Protects citizens from misleading content and fake narratives</a:t>
            </a:r>
          </a:p>
          <a:p>
            <a:r>
              <a:rPr lang="en-US" dirty="0"/>
              <a:t>Improves social awareness and online safety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E0F07-3291-4EE2-1286-04C97165B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788" y="3185688"/>
            <a:ext cx="3603621" cy="3342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Aptos Display" panose="020B0004020202020204" pitchFamily="34" charset="0"/>
              </a:rPr>
              <a:t>Short and long-term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22CC9-1295-2B21-05A9-68A44E669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52839" y="3637338"/>
            <a:ext cx="5245608" cy="2578608"/>
          </a:xfrm>
        </p:spPr>
        <p:txBody>
          <a:bodyPr/>
          <a:lstStyle/>
          <a:p>
            <a:r>
              <a:rPr lang="fr-FR" b="1" dirty="0"/>
              <a:t>Social:</a:t>
            </a:r>
            <a:r>
              <a:rPr lang="fr-FR" dirty="0"/>
              <a:t> </a:t>
            </a:r>
            <a:r>
              <a:rPr lang="fr-FR" dirty="0" err="1"/>
              <a:t>Promotes</a:t>
            </a:r>
            <a:r>
              <a:rPr lang="fr-FR" dirty="0"/>
              <a:t> </a:t>
            </a:r>
            <a:r>
              <a:rPr lang="fr-FR" dirty="0" err="1"/>
              <a:t>safe</a:t>
            </a:r>
            <a:r>
              <a:rPr lang="fr-FR" dirty="0"/>
              <a:t> digital </a:t>
            </a:r>
            <a:r>
              <a:rPr lang="fr-FR" dirty="0" err="1"/>
              <a:t>environment</a:t>
            </a:r>
            <a:r>
              <a:rPr lang="fr-FR" dirty="0"/>
              <a:t> , </a:t>
            </a:r>
            <a:r>
              <a:rPr lang="fr-FR" dirty="0" err="1"/>
              <a:t>reduces</a:t>
            </a:r>
            <a:r>
              <a:rPr lang="fr-FR" dirty="0"/>
              <a:t> </a:t>
            </a:r>
            <a:r>
              <a:rPr lang="fr-FR" dirty="0" err="1"/>
              <a:t>misinformation</a:t>
            </a:r>
            <a:endParaRPr lang="en-US" dirty="0"/>
          </a:p>
          <a:p>
            <a:r>
              <a:rPr lang="en-US" b="1" dirty="0"/>
              <a:t>Economic:</a:t>
            </a:r>
            <a:r>
              <a:rPr lang="en-US" dirty="0"/>
              <a:t> Saves time and resources by automating detection</a:t>
            </a:r>
          </a:p>
          <a:p>
            <a:r>
              <a:rPr lang="en-US" b="1" dirty="0"/>
              <a:t>Technical:</a:t>
            </a:r>
            <a:r>
              <a:rPr lang="en-US" dirty="0"/>
              <a:t> Scalable, reusable, and integrable with other systems</a:t>
            </a:r>
          </a:p>
          <a:p>
            <a:r>
              <a:rPr lang="en-US" b="1" dirty="0"/>
              <a:t>Security:</a:t>
            </a:r>
            <a:r>
              <a:rPr lang="en-US" dirty="0"/>
              <a:t> Enhances data-driven decision making and alerts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448FD-42CA-6497-9EDE-31C16D12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17" y="1286772"/>
            <a:ext cx="4129547" cy="46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E4E5D-E2AA-738A-8D9C-AF8411BB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38EA7C63-25E8-72A9-C6B9-6E40D08E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04799"/>
            <a:ext cx="8878824" cy="643423"/>
          </a:xfrm>
        </p:spPr>
        <p:txBody>
          <a:bodyPr/>
          <a:lstStyle/>
          <a:p>
            <a:r>
              <a:rPr lang="en-IN" dirty="0"/>
              <a:t>References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CA8EC0E-880B-9A5B-83E8-5491841D56CE}"/>
              </a:ext>
            </a:extLst>
          </p:cNvPr>
          <p:cNvSpPr/>
          <p:nvPr/>
        </p:nvSpPr>
        <p:spPr>
          <a:xfrm>
            <a:off x="2349911" y="2869790"/>
            <a:ext cx="1160205" cy="111841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A34145D-BA15-4361-C920-169D1AB2F21E}"/>
              </a:ext>
            </a:extLst>
          </p:cNvPr>
          <p:cNvSpPr/>
          <p:nvPr/>
        </p:nvSpPr>
        <p:spPr>
          <a:xfrm>
            <a:off x="3868995" y="1703585"/>
            <a:ext cx="919316" cy="8999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B67CA1-2590-A956-200D-487FF6A25EDD}"/>
              </a:ext>
            </a:extLst>
          </p:cNvPr>
          <p:cNvSpPr/>
          <p:nvPr/>
        </p:nvSpPr>
        <p:spPr>
          <a:xfrm>
            <a:off x="3868995" y="4389808"/>
            <a:ext cx="919316" cy="899948"/>
          </a:xfrm>
          <a:prstGeom prst="ellipse">
            <a:avLst/>
          </a:prstGeom>
          <a:solidFill>
            <a:srgbClr val="F01688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E65EDF0-EEFB-29FB-7EFF-EEF7E92E3D3E}"/>
              </a:ext>
            </a:extLst>
          </p:cNvPr>
          <p:cNvSpPr/>
          <p:nvPr/>
        </p:nvSpPr>
        <p:spPr>
          <a:xfrm>
            <a:off x="1083712" y="4470778"/>
            <a:ext cx="919316" cy="899948"/>
          </a:xfrm>
          <a:prstGeom prst="ellipse">
            <a:avLst/>
          </a:prstGeom>
          <a:solidFill>
            <a:srgbClr val="FEB52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A22DEB9-8708-F947-234D-F8EA1DA0FE06}"/>
              </a:ext>
            </a:extLst>
          </p:cNvPr>
          <p:cNvSpPr/>
          <p:nvPr/>
        </p:nvSpPr>
        <p:spPr>
          <a:xfrm>
            <a:off x="1083712" y="1703585"/>
            <a:ext cx="919316" cy="89994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Graphic 67" descr="Database with solid fill">
            <a:extLst>
              <a:ext uri="{FF2B5EF4-FFF2-40B4-BE49-F238E27FC236}">
                <a16:creationId xmlns:a16="http://schemas.microsoft.com/office/drawing/2014/main" id="{78E214D0-2A43-C52F-7AED-654E82317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578" y="4619550"/>
            <a:ext cx="739583" cy="602403"/>
          </a:xfrm>
          <a:prstGeom prst="rect">
            <a:avLst/>
          </a:prstGeom>
        </p:spPr>
      </p:pic>
      <p:pic>
        <p:nvPicPr>
          <p:cNvPr id="71" name="Graphic 70" descr="Open book with solid fill">
            <a:extLst>
              <a:ext uri="{FF2B5EF4-FFF2-40B4-BE49-F238E27FC236}">
                <a16:creationId xmlns:a16="http://schemas.microsoft.com/office/drawing/2014/main" id="{5ACF266C-CB17-6836-4333-C6D66451B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4008" y="1837905"/>
            <a:ext cx="679153" cy="679153"/>
          </a:xfrm>
          <a:prstGeom prst="rect">
            <a:avLst/>
          </a:prstGeom>
        </p:spPr>
      </p:pic>
      <p:pic>
        <p:nvPicPr>
          <p:cNvPr id="73" name="Graphic 72" descr="Earth globe: Americas with solid fill">
            <a:extLst>
              <a:ext uri="{FF2B5EF4-FFF2-40B4-BE49-F238E27FC236}">
                <a16:creationId xmlns:a16="http://schemas.microsoft.com/office/drawing/2014/main" id="{11229342-D932-1BEC-A195-9597640F1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7095" y="1760417"/>
            <a:ext cx="843116" cy="84311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598149F-14DD-FB82-8D11-729F85283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76663" y="4389808"/>
            <a:ext cx="923322" cy="92332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8F05C27-5B0B-2711-D57A-91942264FC0C}"/>
              </a:ext>
            </a:extLst>
          </p:cNvPr>
          <p:cNvSpPr txBox="1"/>
          <p:nvPr/>
        </p:nvSpPr>
        <p:spPr>
          <a:xfrm>
            <a:off x="2588341" y="3076872"/>
            <a:ext cx="59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Bahnschrift SemiLight" panose="020B0502040204020203" pitchFamily="34" charset="0"/>
              </a:rPr>
              <a:t>Our</a:t>
            </a:r>
            <a:endParaRPr lang="en-IN" dirty="0">
              <a:latin typeface="Bahnschrift SemiLight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5BE6B6-90B5-CD3C-8D50-38A39D3CB650}"/>
              </a:ext>
            </a:extLst>
          </p:cNvPr>
          <p:cNvSpPr txBox="1"/>
          <p:nvPr/>
        </p:nvSpPr>
        <p:spPr>
          <a:xfrm>
            <a:off x="2462981" y="3347874"/>
            <a:ext cx="9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ahnschrift SemiBold" panose="020B0502040204020203" pitchFamily="34" charset="0"/>
              </a:rPr>
              <a:t>Project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838D2F0-170F-52A0-CDDA-43B67C29775A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2930014" y="1632155"/>
            <a:ext cx="0" cy="1237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DBB790-4A3C-8219-7A64-1A528EE8E64A}"/>
              </a:ext>
            </a:extLst>
          </p:cNvPr>
          <p:cNvCxnSpPr>
            <a:cxnSpLocks/>
          </p:cNvCxnSpPr>
          <p:nvPr/>
        </p:nvCxnSpPr>
        <p:spPr>
          <a:xfrm>
            <a:off x="2939845" y="4032160"/>
            <a:ext cx="0" cy="1189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58B933-9AC2-22AF-4E6E-B7A02BA18C94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3510116" y="3428999"/>
            <a:ext cx="112087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24ED603-A29C-7C0D-8B7C-ACFD801535D2}"/>
              </a:ext>
            </a:extLst>
          </p:cNvPr>
          <p:cNvCxnSpPr>
            <a:cxnSpLocks/>
            <a:stCxn id="58" idx="2"/>
          </p:cNvCxnSpPr>
          <p:nvPr/>
        </p:nvCxnSpPr>
        <p:spPr>
          <a:xfrm flipH="1" flipV="1">
            <a:off x="1229033" y="3428999"/>
            <a:ext cx="112087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77A54F-9AD0-F98F-6417-1BF459CB97CD}"/>
              </a:ext>
            </a:extLst>
          </p:cNvPr>
          <p:cNvCxnSpPr>
            <a:cxnSpLocks/>
            <a:stCxn id="58" idx="5"/>
          </p:cNvCxnSpPr>
          <p:nvPr/>
        </p:nvCxnSpPr>
        <p:spPr>
          <a:xfrm>
            <a:off x="3340208" y="3824420"/>
            <a:ext cx="651422" cy="7006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19B2A8C-401C-2F61-BC42-56DDAB12E2AF}"/>
              </a:ext>
            </a:extLst>
          </p:cNvPr>
          <p:cNvCxnSpPr>
            <a:cxnSpLocks/>
            <a:stCxn id="66" idx="5"/>
            <a:endCxn id="58" idx="1"/>
          </p:cNvCxnSpPr>
          <p:nvPr/>
        </p:nvCxnSpPr>
        <p:spPr>
          <a:xfrm>
            <a:off x="1868397" y="2471739"/>
            <a:ext cx="651422" cy="561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B3D2FA-FC93-51BC-EEFA-55B4F4A1B9C1}"/>
              </a:ext>
            </a:extLst>
          </p:cNvPr>
          <p:cNvCxnSpPr>
            <a:cxnSpLocks/>
            <a:stCxn id="64" idx="7"/>
            <a:endCxn id="58" idx="3"/>
          </p:cNvCxnSpPr>
          <p:nvPr/>
        </p:nvCxnSpPr>
        <p:spPr>
          <a:xfrm flipV="1">
            <a:off x="1868397" y="3824420"/>
            <a:ext cx="651422" cy="778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EAFC4C1-0436-DF63-7E8D-0E4EF14A0FCC}"/>
              </a:ext>
            </a:extLst>
          </p:cNvPr>
          <p:cNvSpPr txBox="1"/>
          <p:nvPr/>
        </p:nvSpPr>
        <p:spPr>
          <a:xfrm>
            <a:off x="3961594" y="5370726"/>
            <a:ext cx="75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" panose="020B0004020202020204" pitchFamily="34" charset="0"/>
              </a:rPr>
              <a:t>Code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E2C6765-EF0A-2210-F75C-9055961D2E16}"/>
              </a:ext>
            </a:extLst>
          </p:cNvPr>
          <p:cNvSpPr txBox="1"/>
          <p:nvPr/>
        </p:nvSpPr>
        <p:spPr>
          <a:xfrm>
            <a:off x="3857001" y="2592307"/>
            <a:ext cx="11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" panose="020B0004020202020204" pitchFamily="34" charset="0"/>
              </a:rPr>
              <a:t>Web link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F6035A-AA5F-8C8D-8CDA-16AF0BC7D5A7}"/>
              </a:ext>
            </a:extLst>
          </p:cNvPr>
          <p:cNvSpPr txBox="1"/>
          <p:nvPr/>
        </p:nvSpPr>
        <p:spPr>
          <a:xfrm>
            <a:off x="992359" y="5387704"/>
            <a:ext cx="110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" panose="020B0004020202020204" pitchFamily="34" charset="0"/>
              </a:rPr>
              <a:t>Datasets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AD7535-45CA-E70F-3D27-EFE8D609416C}"/>
              </a:ext>
            </a:extLst>
          </p:cNvPr>
          <p:cNvSpPr txBox="1"/>
          <p:nvPr/>
        </p:nvSpPr>
        <p:spPr>
          <a:xfrm>
            <a:off x="1159471" y="2576015"/>
            <a:ext cx="81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" panose="020B0004020202020204" pitchFamily="34" charset="0"/>
              </a:rPr>
              <a:t>books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A558CF7-2606-86E5-A4E5-3A41E9BAB327}"/>
              </a:ext>
            </a:extLst>
          </p:cNvPr>
          <p:cNvCxnSpPr>
            <a:cxnSpLocks/>
            <a:stCxn id="58" idx="7"/>
            <a:endCxn id="62" idx="3"/>
          </p:cNvCxnSpPr>
          <p:nvPr/>
        </p:nvCxnSpPr>
        <p:spPr>
          <a:xfrm flipV="1">
            <a:off x="3340208" y="2471739"/>
            <a:ext cx="663418" cy="561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A00066B6-2355-A102-EA66-41D52A08A595}"/>
              </a:ext>
            </a:extLst>
          </p:cNvPr>
          <p:cNvSpPr txBox="1"/>
          <p:nvPr/>
        </p:nvSpPr>
        <p:spPr>
          <a:xfrm>
            <a:off x="5383750" y="1632155"/>
            <a:ext cx="6700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800" b="1" dirty="0">
                <a:solidFill>
                  <a:schemeClr val="bg1"/>
                </a:solidFill>
                <a:latin typeface="Aptos" panose="020B0004020202020204" pitchFamily="34" charset="0"/>
              </a:rPr>
              <a:t>Include direct links to online sources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800" b="1" dirty="0">
                <a:solidFill>
                  <a:schemeClr val="bg1"/>
                </a:solidFill>
                <a:latin typeface="Aptos" panose="020B0004020202020204" pitchFamily="34" charset="0"/>
              </a:rPr>
              <a:t>Mention open-source tools, libraries, and datasets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800" b="1" dirty="0">
                <a:solidFill>
                  <a:schemeClr val="bg1"/>
                </a:solidFill>
                <a:latin typeface="Aptos" panose="020B0004020202020204" pitchFamily="34" charset="0"/>
              </a:rPr>
              <a:t>Credit all external images, diagrams, and media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800" b="1" dirty="0">
                <a:solidFill>
                  <a:schemeClr val="bg1"/>
                </a:solidFill>
                <a:latin typeface="Aptos" panose="020B0004020202020204" pitchFamily="34" charset="0"/>
              </a:rPr>
              <a:t>Ensure references are reliable and verifiable</a:t>
            </a:r>
          </a:p>
        </p:txBody>
      </p:sp>
    </p:spTree>
    <p:extLst>
      <p:ext uri="{BB962C8B-B14F-4D97-AF65-F5344CB8AC3E}">
        <p14:creationId xmlns:p14="http://schemas.microsoft.com/office/powerpoint/2010/main" val="322290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638D-FF1D-D948-49DD-16213A93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D3B098-A6D1-63D4-E2EA-F50F0DBE1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76811"/>
              </p:ext>
            </p:extLst>
          </p:nvPr>
        </p:nvGraphicFramePr>
        <p:xfrm>
          <a:off x="698091" y="1198266"/>
          <a:ext cx="10618837" cy="35779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4757">
                  <a:extLst>
                    <a:ext uri="{9D8B030D-6E8A-4147-A177-3AD203B41FA5}">
                      <a16:colId xmlns:a16="http://schemas.microsoft.com/office/drawing/2014/main" val="2425610530"/>
                    </a:ext>
                  </a:extLst>
                </a:gridCol>
                <a:gridCol w="1594451">
                  <a:extLst>
                    <a:ext uri="{9D8B030D-6E8A-4147-A177-3AD203B41FA5}">
                      <a16:colId xmlns:a16="http://schemas.microsoft.com/office/drawing/2014/main" val="183767849"/>
                    </a:ext>
                  </a:extLst>
                </a:gridCol>
                <a:gridCol w="652337">
                  <a:extLst>
                    <a:ext uri="{9D8B030D-6E8A-4147-A177-3AD203B41FA5}">
                      <a16:colId xmlns:a16="http://schemas.microsoft.com/office/drawing/2014/main" val="3212535683"/>
                    </a:ext>
                  </a:extLst>
                </a:gridCol>
                <a:gridCol w="912758">
                  <a:extLst>
                    <a:ext uri="{9D8B030D-6E8A-4147-A177-3AD203B41FA5}">
                      <a16:colId xmlns:a16="http://schemas.microsoft.com/office/drawing/2014/main" val="3724894290"/>
                    </a:ext>
                  </a:extLst>
                </a:gridCol>
                <a:gridCol w="1444364">
                  <a:extLst>
                    <a:ext uri="{9D8B030D-6E8A-4147-A177-3AD203B41FA5}">
                      <a16:colId xmlns:a16="http://schemas.microsoft.com/office/drawing/2014/main" val="3782310160"/>
                    </a:ext>
                  </a:extLst>
                </a:gridCol>
                <a:gridCol w="912757">
                  <a:extLst>
                    <a:ext uri="{9D8B030D-6E8A-4147-A177-3AD203B41FA5}">
                      <a16:colId xmlns:a16="http://schemas.microsoft.com/office/drawing/2014/main" val="693264516"/>
                    </a:ext>
                  </a:extLst>
                </a:gridCol>
                <a:gridCol w="2198764">
                  <a:extLst>
                    <a:ext uri="{9D8B030D-6E8A-4147-A177-3AD203B41FA5}">
                      <a16:colId xmlns:a16="http://schemas.microsoft.com/office/drawing/2014/main" val="2155665664"/>
                    </a:ext>
                  </a:extLst>
                </a:gridCol>
                <a:gridCol w="1328649">
                  <a:extLst>
                    <a:ext uri="{9D8B030D-6E8A-4147-A177-3AD203B41FA5}">
                      <a16:colId xmlns:a16="http://schemas.microsoft.com/office/drawing/2014/main" val="3811207076"/>
                    </a:ext>
                  </a:extLst>
                </a:gridCol>
              </a:tblGrid>
              <a:tr h="674493">
                <a:tc>
                  <a:txBody>
                    <a:bodyPr/>
                    <a:lstStyle/>
                    <a:p>
                      <a:r>
                        <a:rPr lang="en-IN" dirty="0"/>
                        <a:t>Reg. No/ Enrol. No</a:t>
                      </a:r>
                      <a:endParaRPr lang="en-IN" b="1" cap="none" spc="0" dirty="0">
                        <a:ln w="9525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Year/ Sem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Department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City/ State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Male/ Female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Mail Id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Mobile No.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5963704"/>
                  </a:ext>
                </a:extLst>
              </a:tr>
              <a:tr h="674493">
                <a:tc>
                  <a:txBody>
                    <a:bodyPr/>
                    <a:lstStyle/>
                    <a:p>
                      <a:r>
                        <a:rPr lang="en-IN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0246IS221004</a:t>
                      </a:r>
                      <a:endParaRPr lang="en-IN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Akash Vishwakarma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7th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CSEIOT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Jabalpur MP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Male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akashvishwakarma0618@gmail.com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8349019346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83159794"/>
                  </a:ext>
                </a:extLst>
              </a:tr>
              <a:tr h="674493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0246CS221132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Neelesh Yadav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7th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Jabalpur MP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Male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yneelesh684@gmail.com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76107 11975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43806777"/>
                  </a:ext>
                </a:extLst>
              </a:tr>
              <a:tr h="674493">
                <a:tc>
                  <a:txBody>
                    <a:bodyPr/>
                    <a:lstStyle/>
                    <a:p>
                      <a:r>
                        <a:rPr lang="en-IN" dirty="0"/>
                        <a:t>0246CS221170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Sahil Kushwaha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7th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Jabalpur MP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Male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sahilkushwaha822@gmail.com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9752510729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29495738"/>
                  </a:ext>
                </a:extLst>
              </a:tr>
              <a:tr h="264490">
                <a:tc>
                  <a:txBody>
                    <a:bodyPr/>
                    <a:lstStyle/>
                    <a:p>
                      <a:r>
                        <a:rPr lang="en-IN" dirty="0"/>
                        <a:t>0246CS221166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Rupali Kachhi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7th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Jabalpur MP</a:t>
                      </a:r>
                    </a:p>
                    <a:p>
                      <a:endParaRPr lang="en-I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Female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rupalikachhi07@gmail.com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9109369854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338247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D521F-72EB-D91E-6DE4-063D9A6DD2BC}"/>
              </a:ext>
            </a:extLst>
          </p:cNvPr>
          <p:cNvSpPr txBox="1"/>
          <p:nvPr/>
        </p:nvSpPr>
        <p:spPr>
          <a:xfrm>
            <a:off x="39328" y="435218"/>
            <a:ext cx="6056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Cooper Black" panose="0208090404030B020404" pitchFamily="18" charset="0"/>
              </a:rPr>
              <a:t>Team Member Details :- </a:t>
            </a:r>
            <a:endParaRPr lang="en-IN" sz="3600" b="1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67E4E-8319-E618-21A1-047B830D7656}"/>
              </a:ext>
            </a:extLst>
          </p:cNvPr>
          <p:cNvSpPr txBox="1"/>
          <p:nvPr/>
        </p:nvSpPr>
        <p:spPr>
          <a:xfrm>
            <a:off x="412956" y="5089472"/>
            <a:ext cx="244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Mentor Details :-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0E5F6E6-98D2-C4BA-75EE-BF9F47D3F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06439"/>
              </p:ext>
            </p:extLst>
          </p:nvPr>
        </p:nvGraphicFramePr>
        <p:xfrm>
          <a:off x="698091" y="5536076"/>
          <a:ext cx="811489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2978">
                  <a:extLst>
                    <a:ext uri="{9D8B030D-6E8A-4147-A177-3AD203B41FA5}">
                      <a16:colId xmlns:a16="http://schemas.microsoft.com/office/drawing/2014/main" val="1613319440"/>
                    </a:ext>
                  </a:extLst>
                </a:gridCol>
                <a:gridCol w="1622978">
                  <a:extLst>
                    <a:ext uri="{9D8B030D-6E8A-4147-A177-3AD203B41FA5}">
                      <a16:colId xmlns:a16="http://schemas.microsoft.com/office/drawing/2014/main" val="531011451"/>
                    </a:ext>
                  </a:extLst>
                </a:gridCol>
                <a:gridCol w="1622978">
                  <a:extLst>
                    <a:ext uri="{9D8B030D-6E8A-4147-A177-3AD203B41FA5}">
                      <a16:colId xmlns:a16="http://schemas.microsoft.com/office/drawing/2014/main" val="2082335558"/>
                    </a:ext>
                  </a:extLst>
                </a:gridCol>
                <a:gridCol w="1622978">
                  <a:extLst>
                    <a:ext uri="{9D8B030D-6E8A-4147-A177-3AD203B41FA5}">
                      <a16:colId xmlns:a16="http://schemas.microsoft.com/office/drawing/2014/main" val="200019151"/>
                    </a:ext>
                  </a:extLst>
                </a:gridCol>
                <a:gridCol w="1622978">
                  <a:extLst>
                    <a:ext uri="{9D8B030D-6E8A-4147-A177-3AD203B41FA5}">
                      <a16:colId xmlns:a16="http://schemas.microsoft.com/office/drawing/2014/main" val="2713812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Department</a:t>
                      </a:r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Mail Id </a:t>
                      </a:r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Phone . No</a:t>
                      </a:r>
                    </a:p>
                  </a:txBody>
                  <a:tcPr anchorCtr="1"/>
                </a:tc>
                <a:extLst>
                  <a:ext uri="{0D108BD9-81ED-4DB2-BD59-A6C34878D82A}">
                    <a16:rowId xmlns:a16="http://schemas.microsoft.com/office/drawing/2014/main" val="267997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7341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Divya Pandey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divyap@global.org.in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81095 51427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16273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8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728" y="299884"/>
            <a:ext cx="8878824" cy="1069848"/>
          </a:xfrm>
        </p:spPr>
        <p:txBody>
          <a:bodyPr>
            <a:normAutofit/>
          </a:bodyPr>
          <a:lstStyle/>
          <a:p>
            <a:r>
              <a:rPr lang="en-US" dirty="0"/>
              <a:t>PROBLEM STATEMENTT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542" y="1528327"/>
            <a:ext cx="6422136" cy="46561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Anti-India campaigns on digital platforms are increasing rapidly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b="1" dirty="0"/>
              <a:t>Propaganda spreads through: - 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b="1" dirty="0"/>
              <a:t>Fake accounts, bots, troll farms 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b="1" dirty="0"/>
              <a:t>Misleading news, memes, and videos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b="1" dirty="0"/>
              <a:t>Multilingual and coded language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There is a need for an AI/data-driven solution for real-time detection.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Current detection tools are limited and slow	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9D146E-6D68-2279-8554-CACE8DA05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detection tools are limited and slow.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A092745-646B-9127-5EFD-DE9DD87D2DED}"/>
              </a:ext>
            </a:extLst>
          </p:cNvPr>
          <p:cNvSpPr/>
          <p:nvPr/>
        </p:nvSpPr>
        <p:spPr>
          <a:xfrm>
            <a:off x="8273405" y="2153265"/>
            <a:ext cx="688258" cy="619432"/>
          </a:xfrm>
          <a:prstGeom prst="flowChartConnector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5702BDA-8DEF-8C1A-6377-32933DDA1D3F}"/>
              </a:ext>
            </a:extLst>
          </p:cNvPr>
          <p:cNvSpPr/>
          <p:nvPr/>
        </p:nvSpPr>
        <p:spPr>
          <a:xfrm>
            <a:off x="10292013" y="2261421"/>
            <a:ext cx="688258" cy="61943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24FB2A08-A8EE-E866-64C3-68E96D07146D}"/>
              </a:ext>
            </a:extLst>
          </p:cNvPr>
          <p:cNvSpPr/>
          <p:nvPr/>
        </p:nvSpPr>
        <p:spPr>
          <a:xfrm>
            <a:off x="8712216" y="4455586"/>
            <a:ext cx="688258" cy="619432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A104273F-28B3-F3F6-2901-AD1280497E07}"/>
              </a:ext>
            </a:extLst>
          </p:cNvPr>
          <p:cNvSpPr/>
          <p:nvPr/>
        </p:nvSpPr>
        <p:spPr>
          <a:xfrm>
            <a:off x="9190901" y="3119283"/>
            <a:ext cx="688258" cy="619432"/>
          </a:xfrm>
          <a:prstGeom prst="flowChartConnector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4" name="Graphic 23" descr="Warning with solid fill">
            <a:extLst>
              <a:ext uri="{FF2B5EF4-FFF2-40B4-BE49-F238E27FC236}">
                <a16:creationId xmlns:a16="http://schemas.microsoft.com/office/drawing/2014/main" id="{1634D50C-0867-F0CA-AE75-F0E76C81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7324" y="3221293"/>
            <a:ext cx="415413" cy="4154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FA7B76-6F40-FAF2-9826-4A62BF373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50319" y="2297629"/>
            <a:ext cx="571645" cy="5470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30B82E7-D7F7-F72E-A664-86B7608C9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60540" y="2205987"/>
            <a:ext cx="513988" cy="5139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0F3B36D-7696-0B36-FA54-5F77A6D9C9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84548" y="4590248"/>
            <a:ext cx="358998" cy="35899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860FD1A-7BE3-7433-3678-643C22E45822}"/>
              </a:ext>
            </a:extLst>
          </p:cNvPr>
          <p:cNvCxnSpPr/>
          <p:nvPr/>
        </p:nvCxnSpPr>
        <p:spPr>
          <a:xfrm>
            <a:off x="8793372" y="2719975"/>
            <a:ext cx="525946" cy="501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D78B3D6-FC90-08B4-D479-F6914ED37A96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9778366" y="2719975"/>
            <a:ext cx="584834" cy="49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6C0B15-5F58-F530-D44E-B226BE78631F}"/>
              </a:ext>
            </a:extLst>
          </p:cNvPr>
          <p:cNvCxnSpPr>
            <a:cxnSpLocks/>
          </p:cNvCxnSpPr>
          <p:nvPr/>
        </p:nvCxnSpPr>
        <p:spPr>
          <a:xfrm flipH="1">
            <a:off x="9136351" y="3734230"/>
            <a:ext cx="235349" cy="80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5EB34644-D2B5-D3B4-B524-EF0E40159838}"/>
              </a:ext>
            </a:extLst>
          </p:cNvPr>
          <p:cNvSpPr/>
          <p:nvPr/>
        </p:nvSpPr>
        <p:spPr>
          <a:xfrm>
            <a:off x="10740287" y="3977148"/>
            <a:ext cx="688258" cy="619432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0DE714-BE51-6472-1E4A-E37ED30F35D4}"/>
              </a:ext>
            </a:extLst>
          </p:cNvPr>
          <p:cNvCxnSpPr/>
          <p:nvPr/>
        </p:nvCxnSpPr>
        <p:spPr>
          <a:xfrm>
            <a:off x="10090552" y="34289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D91026-E31A-D6B9-532F-4D539CEB9A15}"/>
              </a:ext>
            </a:extLst>
          </p:cNvPr>
          <p:cNvCxnSpPr>
            <a:cxnSpLocks/>
            <a:stCxn id="22" idx="5"/>
            <a:endCxn id="60" idx="1"/>
          </p:cNvCxnSpPr>
          <p:nvPr/>
        </p:nvCxnSpPr>
        <p:spPr>
          <a:xfrm>
            <a:off x="9778366" y="3648001"/>
            <a:ext cx="1062714" cy="41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75371C98-4D26-1B3F-1400-31B84AFAB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951861" y="4122879"/>
            <a:ext cx="265109" cy="3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45" y="391422"/>
            <a:ext cx="9144000" cy="1069848"/>
          </a:xfrm>
        </p:spPr>
        <p:txBody>
          <a:bodyPr/>
          <a:lstStyle/>
          <a:p>
            <a:r>
              <a:rPr lang="en-IN" sz="4400" dirty="0"/>
              <a:t>Idea / Proposed Solution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05E6E-7B3C-C693-2AF1-C3007175B480}"/>
              </a:ext>
            </a:extLst>
          </p:cNvPr>
          <p:cNvSpPr txBox="1"/>
          <p:nvPr/>
        </p:nvSpPr>
        <p:spPr>
          <a:xfrm>
            <a:off x="511277" y="1699516"/>
            <a:ext cx="6558117" cy="4154984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AI-powered real-time system for propaganda detection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Analyzes social media posts, videos &amp; memes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Detects fake accounts, bots &amp; troll farms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Supports multilingual &amp; coded language detection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Instant alerts + centralized monitoring dashboard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Unique: Combines AI + API integration + Real-time alerts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7023-DA7A-480B-37F8-5D47C118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47" y="2219156"/>
            <a:ext cx="390579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08D62-C901-9BFE-5E1A-78834FC7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16916125-8824-0625-1269-1634BAE2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53" y="810158"/>
            <a:ext cx="8878824" cy="1069848"/>
          </a:xfrm>
        </p:spPr>
        <p:txBody>
          <a:bodyPr/>
          <a:lstStyle/>
          <a:p>
            <a:r>
              <a:rPr lang="en-IN" dirty="0"/>
              <a:t>Technical Approach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1BFDE8-C62C-484B-DE9B-D54DC42754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3689" y="2478320"/>
            <a:ext cx="2103120" cy="704088"/>
          </a:xfrm>
        </p:spPr>
        <p:txBody>
          <a:bodyPr/>
          <a:lstStyle/>
          <a:p>
            <a:r>
              <a:rPr lang="en-US" dirty="0"/>
              <a:t>FILE.CSV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2020EE-0E4B-0CFA-2250-0764400020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3689" y="3223999"/>
            <a:ext cx="2093976" cy="1856232"/>
          </a:xfrm>
        </p:spPr>
        <p:txBody>
          <a:bodyPr/>
          <a:lstStyle/>
          <a:p>
            <a:r>
              <a:rPr lang="en-US" dirty="0"/>
              <a:t>Data Collection: Gather data from social media platforms (CSV, APIs, etc.)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61D881-6E4A-6BD0-4FB0-D30E9B4D00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4705" y="2478024"/>
            <a:ext cx="2103120" cy="704088"/>
          </a:xfrm>
        </p:spPr>
        <p:txBody>
          <a:bodyPr/>
          <a:lstStyle/>
          <a:p>
            <a:r>
              <a:rPr lang="en-US" dirty="0"/>
              <a:t> BACKEND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54B53B-6076-A8C6-F474-063F609305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93849" y="3223999"/>
            <a:ext cx="2093976" cy="1856232"/>
          </a:xfrm>
        </p:spPr>
        <p:txBody>
          <a:bodyPr/>
          <a:lstStyle/>
          <a:p>
            <a:r>
              <a:rPr lang="en-US" dirty="0"/>
              <a:t>Analysis &amp; Detection: Use Python backend to classify content as Safe, Suspicious, or Neutral</a:t>
            </a:r>
          </a:p>
          <a:p>
            <a:r>
              <a:rPr lang="en-US" dirty="0"/>
              <a:t>Using </a:t>
            </a:r>
            <a:r>
              <a:rPr lang="en-IN" dirty="0"/>
              <a:t>Pandas, Flask, Chart.js libraries</a:t>
            </a:r>
          </a:p>
          <a:p>
            <a:r>
              <a:rPr lang="en-IN" dirty="0"/>
              <a:t>/frameworks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55E003-46A2-8298-B9D5-5310892CD8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35721" y="2448626"/>
            <a:ext cx="2103120" cy="704088"/>
          </a:xfrm>
        </p:spPr>
        <p:txBody>
          <a:bodyPr/>
          <a:lstStyle/>
          <a:p>
            <a:r>
              <a:rPr lang="en-US" dirty="0"/>
              <a:t>   FRONTEND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1B78A4-A8E3-09BE-92BC-E2705FB7AB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8007" y="3207578"/>
            <a:ext cx="2093976" cy="1856232"/>
          </a:xfrm>
        </p:spPr>
        <p:txBody>
          <a:bodyPr/>
          <a:lstStyle/>
          <a:p>
            <a:r>
              <a:rPr lang="en-US" dirty="0"/>
              <a:t>Visualization: Display results using frontend (HTML, CSS, JS) with charts</a:t>
            </a:r>
          </a:p>
        </p:txBody>
      </p:sp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1794F1CC-C066-9BBD-5163-6C996B2ED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3689" y="2536477"/>
            <a:ext cx="528385" cy="5283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91FA17-875A-2809-E2BA-6B0D0D187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63363" y="2689697"/>
            <a:ext cx="342239" cy="3422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56CB20-264E-0255-B448-0BD6C11EA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83183" y="2682048"/>
            <a:ext cx="344567" cy="296040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C1AE4BEE-0382-0F92-7595-3D51271E1539}"/>
              </a:ext>
            </a:extLst>
          </p:cNvPr>
          <p:cNvSpPr/>
          <p:nvPr/>
        </p:nvSpPr>
        <p:spPr>
          <a:xfrm>
            <a:off x="7421303" y="3392573"/>
            <a:ext cx="983225" cy="759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436E751-4007-D887-712D-BD3F30C3BD98}"/>
              </a:ext>
            </a:extLst>
          </p:cNvPr>
          <p:cNvSpPr/>
          <p:nvPr/>
        </p:nvSpPr>
        <p:spPr>
          <a:xfrm>
            <a:off x="3924255" y="3429000"/>
            <a:ext cx="983225" cy="759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25923C-CF4A-47E7-6CD0-7BDD09C95613}"/>
              </a:ext>
            </a:extLst>
          </p:cNvPr>
          <p:cNvSpPr txBox="1"/>
          <p:nvPr/>
        </p:nvSpPr>
        <p:spPr>
          <a:xfrm>
            <a:off x="1052051" y="5306649"/>
            <a:ext cx="3274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rPr>
              <a:t>Link :-</a:t>
            </a:r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hlinkClick r:id="rId8"/>
              </a:rPr>
              <a:t>https://github.com/imakasx/CyberShield-Hackathon2025/blob/main/file.csv</a:t>
            </a:r>
            <a:endParaRPr lang="en-IN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55270B-2257-8F3F-76C3-22D275A28CEB}"/>
              </a:ext>
            </a:extLst>
          </p:cNvPr>
          <p:cNvSpPr txBox="1"/>
          <p:nvPr/>
        </p:nvSpPr>
        <p:spPr>
          <a:xfrm>
            <a:off x="4442572" y="5204257"/>
            <a:ext cx="347034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rPr>
              <a:t>Link </a:t>
            </a:r>
            <a:r>
              <a:rPr lang="en-IN" sz="18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rPr>
              <a:t>:-</a:t>
            </a:r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hlinkClick r:id="rId9"/>
              </a:rPr>
              <a:t>https://github.com/imakasx/CyberShield-Hackathon2025/tree/main/Backend</a:t>
            </a:r>
            <a:endParaRPr lang="en-IN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C2F5B-AA89-48C5-D89D-47BC0A163909}"/>
              </a:ext>
            </a:extLst>
          </p:cNvPr>
          <p:cNvSpPr txBox="1"/>
          <p:nvPr/>
        </p:nvSpPr>
        <p:spPr>
          <a:xfrm>
            <a:off x="8290069" y="5306648"/>
            <a:ext cx="4296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</a:rPr>
              <a:t>Link :-</a:t>
            </a:r>
            <a:r>
              <a:rPr lang="en-IN" sz="1100" dirty="0">
                <a:solidFill>
                  <a:schemeClr val="bg1">
                    <a:lumMod val="95000"/>
                  </a:schemeClr>
                </a:solidFill>
                <a:latin typeface="Bahnschrift SemiBold" panose="020B0502040204020203" pitchFamily="34" charset="0"/>
                <a:hlinkClick r:id="rId10"/>
              </a:rPr>
              <a:t>https://github.com/imakasx/CyberShield-Hackathon2025/tree/main/Frontend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16495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762D-C539-7399-817E-0C151058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FE4F5-63BB-045E-5924-54FAD0074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31555-145F-66C6-1F53-18EDA524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-123444"/>
            <a:ext cx="10881360" cy="1069848"/>
          </a:xfrm>
        </p:spPr>
        <p:txBody>
          <a:bodyPr/>
          <a:lstStyle/>
          <a:p>
            <a:r>
              <a:rPr lang="en-IN" dirty="0"/>
              <a:t>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CCFAE-646B-8984-2978-872605BC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74" y="1075669"/>
            <a:ext cx="7491196" cy="5138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D4344-E649-0269-9723-6420862187AF}"/>
              </a:ext>
            </a:extLst>
          </p:cNvPr>
          <p:cNvSpPr txBox="1"/>
          <p:nvPr/>
        </p:nvSpPr>
        <p:spPr>
          <a:xfrm>
            <a:off x="2930013" y="6343252"/>
            <a:ext cx="9094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Link :-</a:t>
            </a:r>
            <a:r>
              <a:rPr lang="en-IN" sz="1400" dirty="0">
                <a:solidFill>
                  <a:schemeClr val="bg1"/>
                </a:solidFill>
                <a:hlinkClick r:id="rId4"/>
              </a:rPr>
              <a:t>https://github.com/imakasx/CyberShield-Hackathon2025/blob/main/Workflow.png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-72472"/>
            <a:ext cx="8878824" cy="1069848"/>
          </a:xfrm>
        </p:spPr>
        <p:txBody>
          <a:bodyPr/>
          <a:lstStyle/>
          <a:p>
            <a:r>
              <a:rPr lang="en-IN" dirty="0"/>
              <a:t>Sample Data Overview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CD6C4DB-D934-1650-169C-3D294591E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8" y="2031513"/>
            <a:ext cx="3591426" cy="3210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8863AE-A661-DD4B-8982-6693D9326631}"/>
              </a:ext>
            </a:extLst>
          </p:cNvPr>
          <p:cNvSpPr txBox="1"/>
          <p:nvPr/>
        </p:nvSpPr>
        <p:spPr>
          <a:xfrm>
            <a:off x="1925797" y="1481747"/>
            <a:ext cx="133718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File.csv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C10422-DF41-A5EA-E18B-664CA72CDD49}"/>
              </a:ext>
            </a:extLst>
          </p:cNvPr>
          <p:cNvSpPr/>
          <p:nvPr/>
        </p:nvSpPr>
        <p:spPr>
          <a:xfrm>
            <a:off x="1671484" y="1332116"/>
            <a:ext cx="1435510" cy="5189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4A2FF-8E9F-B926-9786-9512125EB0A2}"/>
              </a:ext>
            </a:extLst>
          </p:cNvPr>
          <p:cNvSpPr txBox="1"/>
          <p:nvPr/>
        </p:nvSpPr>
        <p:spPr>
          <a:xfrm>
            <a:off x="5673213" y="3147784"/>
            <a:ext cx="546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Link:- </a:t>
            </a:r>
            <a:r>
              <a:rPr lang="en-I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https://github.com/imakasx/CyberShield-Hackathon2025/blob/main/file.csv</a:t>
            </a:r>
            <a:endParaRPr lang="en-I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C333F3-8DD2-8C28-753C-5DA976A8032D}"/>
              </a:ext>
            </a:extLst>
          </p:cNvPr>
          <p:cNvSpPr txBox="1"/>
          <p:nvPr/>
        </p:nvSpPr>
        <p:spPr>
          <a:xfrm>
            <a:off x="5673213" y="1368521"/>
            <a:ext cx="5876100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This CSV contains social media posts and metadata used for analysis.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bg1"/>
                </a:solidFill>
              </a:rPr>
              <a:t>Columns include: Post ID, Content, Language, Source, Timestamp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Helps backend process and detect suspicious posts efficiently.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E23FC-5F35-2591-EC5A-A7FDEFC86636}"/>
              </a:ext>
            </a:extLst>
          </p:cNvPr>
          <p:cNvSpPr txBox="1"/>
          <p:nvPr/>
        </p:nvSpPr>
        <p:spPr>
          <a:xfrm>
            <a:off x="5102943" y="3577783"/>
            <a:ext cx="29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Java-based CSV Generator :-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F3BBB9-CB37-B477-4C34-4B0D65FF3340}"/>
              </a:ext>
            </a:extLst>
          </p:cNvPr>
          <p:cNvSpPr txBox="1"/>
          <p:nvPr/>
        </p:nvSpPr>
        <p:spPr>
          <a:xfrm>
            <a:off x="5673213" y="3958476"/>
            <a:ext cx="5171767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Automates creation of input data for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</a:rPr>
              <a:t>Supports columns like Post ID, Content, Language, Source, Timestamp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</a:rPr>
              <a:t>Handles large datasets quickly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Directly feeds backend Python scripts for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Reduces manual errors in data collection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5F7BF-9E88-BB38-0D7C-1147353CF48F}"/>
              </a:ext>
            </a:extLst>
          </p:cNvPr>
          <p:cNvSpPr txBox="1"/>
          <p:nvPr/>
        </p:nvSpPr>
        <p:spPr>
          <a:xfrm>
            <a:off x="5673213" y="600116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Link:-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https://github.com/imakasx/CyberShield-Hackathon2025/blob/main/SimpleCSV.java</a:t>
            </a:r>
            <a:endParaRPr lang="en-IN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" y="-123444"/>
            <a:ext cx="10881360" cy="1069848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Research distribution</a:t>
            </a:r>
            <a:endParaRPr lang="en-US" sz="4000" b="1" spc="600" dirty="0">
              <a:ln w="28575">
                <a:noFill/>
                <a:prstDash val="solid"/>
              </a:ln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2EC01D3-7891-4FA4-45ED-EE69110F2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631533"/>
              </p:ext>
            </p:extLst>
          </p:nvPr>
        </p:nvGraphicFramePr>
        <p:xfrm>
          <a:off x="6853445" y="1052930"/>
          <a:ext cx="4863510" cy="2987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F48712B-ED12-2631-00E8-B796362EEE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210587"/>
              </p:ext>
            </p:extLst>
          </p:nvPr>
        </p:nvGraphicFramePr>
        <p:xfrm>
          <a:off x="7361083" y="4043448"/>
          <a:ext cx="3995174" cy="224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BFD070-C9EF-FBE5-8163-0EBA502F09A9}"/>
              </a:ext>
            </a:extLst>
          </p:cNvPr>
          <p:cNvSpPr txBox="1"/>
          <p:nvPr/>
        </p:nvSpPr>
        <p:spPr>
          <a:xfrm>
            <a:off x="793406" y="1442012"/>
            <a:ext cx="5879690" cy="3693319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Pie Chart: Shows the proportion of different research sources (papers, websites, datasets, open-source tools)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Bar Chart: Compares the number of references used from each category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Visualizes contribution of each source type to the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Helps audience quickly understand the research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Makes references data more interactive and engaging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1DADC-3C15-EE00-A3BE-190D68493E17}"/>
              </a:ext>
            </a:extLst>
          </p:cNvPr>
          <p:cNvSpPr txBox="1"/>
          <p:nvPr/>
        </p:nvSpPr>
        <p:spPr>
          <a:xfrm>
            <a:off x="707775" y="5203217"/>
            <a:ext cx="229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Frontend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7C6BE-683C-4086-DBCA-1CE2B3065053}"/>
              </a:ext>
            </a:extLst>
          </p:cNvPr>
          <p:cNvSpPr txBox="1"/>
          <p:nvPr/>
        </p:nvSpPr>
        <p:spPr>
          <a:xfrm>
            <a:off x="976491" y="5664882"/>
            <a:ext cx="627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ptos" panose="020B0004020202020204" pitchFamily="34" charset="0"/>
              </a:rPr>
              <a:t>Link: </a:t>
            </a:r>
            <a:r>
              <a:rPr lang="en-IN" dirty="0">
                <a:solidFill>
                  <a:schemeClr val="bg1"/>
                </a:solidFill>
                <a:latin typeface="Aptos" panose="020B0004020202020204" pitchFamily="34" charset="0"/>
                <a:hlinkClick r:id="rId4"/>
              </a:rPr>
              <a:t>https://github.com/imakasx/CyberShield-Hackathon2025/tree/main/Frontend</a:t>
            </a:r>
            <a:endParaRPr lang="en-IN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06DA9-9297-2413-30BA-0A15BA108529}"/>
              </a:ext>
            </a:extLst>
          </p:cNvPr>
          <p:cNvSpPr txBox="1"/>
          <p:nvPr/>
        </p:nvSpPr>
        <p:spPr>
          <a:xfrm>
            <a:off x="9517626" y="2062655"/>
            <a:ext cx="64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45% safe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06E9E3-A0FD-F824-8A5C-8057A7CD6BD4}"/>
              </a:ext>
            </a:extLst>
          </p:cNvPr>
          <p:cNvSpPr txBox="1"/>
          <p:nvPr/>
        </p:nvSpPr>
        <p:spPr>
          <a:xfrm>
            <a:off x="8452238" y="2428479"/>
            <a:ext cx="975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91984A-8C34-DE88-7B1F-EAD47CB2B30A}"/>
              </a:ext>
            </a:extLst>
          </p:cNvPr>
          <p:cNvSpPr txBox="1"/>
          <p:nvPr/>
        </p:nvSpPr>
        <p:spPr>
          <a:xfrm>
            <a:off x="8626439" y="1435667"/>
            <a:ext cx="658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sus</a:t>
            </a:r>
          </a:p>
        </p:txBody>
      </p:sp>
    </p:spTree>
    <p:extLst>
      <p:ext uri="{BB962C8B-B14F-4D97-AF65-F5344CB8AC3E}">
        <p14:creationId xmlns:p14="http://schemas.microsoft.com/office/powerpoint/2010/main" val="137265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A6F6-62A6-BDB4-D4E7-E5C7BB4E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3194-509A-0C9F-34D9-7A717FF38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280"/>
            <a:ext cx="9144000" cy="1069848"/>
          </a:xfrm>
        </p:spPr>
        <p:txBody>
          <a:bodyPr/>
          <a:lstStyle/>
          <a:p>
            <a:r>
              <a:rPr lang="en-IN" sz="4400" dirty="0"/>
              <a:t>Backend Overview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E6C8D-DA02-43A4-094F-C1886228F159}"/>
              </a:ext>
            </a:extLst>
          </p:cNvPr>
          <p:cNvSpPr txBox="1"/>
          <p:nvPr/>
        </p:nvSpPr>
        <p:spPr>
          <a:xfrm>
            <a:off x="5147186" y="1464049"/>
            <a:ext cx="6056672" cy="42278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5CD16-6737-EBE4-95E3-4155ADE84A85}"/>
              </a:ext>
            </a:extLst>
          </p:cNvPr>
          <p:cNvSpPr txBox="1"/>
          <p:nvPr/>
        </p:nvSpPr>
        <p:spPr>
          <a:xfrm>
            <a:off x="5270090" y="1592826"/>
            <a:ext cx="5810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Processes CSV data to detect content type (Safe / Suspicious / Neutral)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Generates actionable alerts for decision-makers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Sends results to frontend dashboard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Scalable and secure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Analyzes CSV data to detect Safe / Suspicious / Neutral content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Generates alerts and sends results to frontend dashboard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AED192-5BA6-6AA8-8434-70E1F3F1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787" y="3099619"/>
            <a:ext cx="911008" cy="911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CC02D8-30CE-3222-AB77-B556AA179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32537" y="4249546"/>
            <a:ext cx="844257" cy="8137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94E262-27F5-C63F-038D-F730D7707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3923" y="3116825"/>
            <a:ext cx="599063" cy="7143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B038EA-16E9-2655-9360-787748A3A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84323" y="1738249"/>
            <a:ext cx="1166336" cy="7161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4A2A1-E7A6-85B6-340D-12DF977BBFD8}"/>
              </a:ext>
            </a:extLst>
          </p:cNvPr>
          <p:cNvSpPr txBox="1"/>
          <p:nvPr/>
        </p:nvSpPr>
        <p:spPr>
          <a:xfrm>
            <a:off x="3533796" y="2649784"/>
            <a:ext cx="127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7FFACB3-FD5C-690F-F964-934C54572E5A}"/>
              </a:ext>
            </a:extLst>
          </p:cNvPr>
          <p:cNvSpPr/>
          <p:nvPr/>
        </p:nvSpPr>
        <p:spPr>
          <a:xfrm rot="2236081">
            <a:off x="2855362" y="2621478"/>
            <a:ext cx="432619" cy="50312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BE4F567-6F81-BC03-ACC4-574C6867D93D}"/>
              </a:ext>
            </a:extLst>
          </p:cNvPr>
          <p:cNvSpPr/>
          <p:nvPr/>
        </p:nvSpPr>
        <p:spPr>
          <a:xfrm>
            <a:off x="3859990" y="3311674"/>
            <a:ext cx="432619" cy="50312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FF0FB3A-4FD1-CE42-E505-1B3693017D7D}"/>
              </a:ext>
            </a:extLst>
          </p:cNvPr>
          <p:cNvSpPr/>
          <p:nvPr/>
        </p:nvSpPr>
        <p:spPr>
          <a:xfrm rot="7519947">
            <a:off x="3077730" y="3759066"/>
            <a:ext cx="432619" cy="50312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E1EE290-4516-55C3-8A06-153E5F04B264}"/>
              </a:ext>
            </a:extLst>
          </p:cNvPr>
          <p:cNvSpPr/>
          <p:nvPr/>
        </p:nvSpPr>
        <p:spPr>
          <a:xfrm rot="16200000">
            <a:off x="1279813" y="3303562"/>
            <a:ext cx="432619" cy="50312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DD956-0EC4-0BF4-9CE9-2710781EAB3C}"/>
              </a:ext>
            </a:extLst>
          </p:cNvPr>
          <p:cNvSpPr txBox="1"/>
          <p:nvPr/>
        </p:nvSpPr>
        <p:spPr>
          <a:xfrm>
            <a:off x="5147186" y="5822393"/>
            <a:ext cx="619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:-</a:t>
            </a:r>
            <a:r>
              <a:rPr lang="en-I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https://github.com/imakasx/CyberShield-Hackathon2025/tree/main/Backend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9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DB23960-587C-B061-F98D-E583D1E6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847" y="1708055"/>
            <a:ext cx="4685319" cy="3837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 txBox="1">
            <a:spLocks/>
          </p:cNvSpPr>
          <p:nvPr/>
        </p:nvSpPr>
        <p:spPr>
          <a:xfrm>
            <a:off x="1973876" y="211198"/>
            <a:ext cx="7735824" cy="1069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Feasibility And Viability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603D25-2D0F-FADE-DE1F-245FD615D014}"/>
              </a:ext>
            </a:extLst>
          </p:cNvPr>
          <p:cNvSpPr txBox="1"/>
          <p:nvPr/>
        </p:nvSpPr>
        <p:spPr>
          <a:xfrm>
            <a:off x="886330" y="1465007"/>
            <a:ext cx="4955458" cy="452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 technical, operational, and financial feasibility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potential challenges and risks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mitigation strategies (error handling, modular design, testing)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availability of tools, datasets, and skilled team members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project can deliver results effectively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3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511</TotalTime>
  <Words>829</Words>
  <Application>Microsoft Office PowerPoint</Application>
  <PresentationFormat>Widescreen</PresentationFormat>
  <Paragraphs>166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Aptos</vt:lpstr>
      <vt:lpstr>Aptos Display</vt:lpstr>
      <vt:lpstr>Arial</vt:lpstr>
      <vt:lpstr>Arial Black</vt:lpstr>
      <vt:lpstr>Bahnschrift</vt:lpstr>
      <vt:lpstr>Bahnschrift Light SemiCondensed</vt:lpstr>
      <vt:lpstr>Bahnschrift SemiBold</vt:lpstr>
      <vt:lpstr>Bahnschrift SemiLight</vt:lpstr>
      <vt:lpstr>Calibri</vt:lpstr>
      <vt:lpstr>Comic Sans MS</vt:lpstr>
      <vt:lpstr>Cooper Black</vt:lpstr>
      <vt:lpstr>Courier New</vt:lpstr>
      <vt:lpstr>DM Sans</vt:lpstr>
      <vt:lpstr>Segoe UI</vt:lpstr>
      <vt:lpstr>Segoe UI Light</vt:lpstr>
      <vt:lpstr>Tw Cen MT</vt:lpstr>
      <vt:lpstr>Wingdings</vt:lpstr>
      <vt:lpstr>Office Theme</vt:lpstr>
      <vt:lpstr>Detecting anti India campaigns on digital platforms</vt:lpstr>
      <vt:lpstr>PROBLEM STATEMENTT</vt:lpstr>
      <vt:lpstr>Idea / Proposed Solution</vt:lpstr>
      <vt:lpstr>Technical Approach</vt:lpstr>
      <vt:lpstr>Workflow</vt:lpstr>
      <vt:lpstr>Sample Data Overview</vt:lpstr>
      <vt:lpstr>Research distribution</vt:lpstr>
      <vt:lpstr>Backend Overview</vt:lpstr>
      <vt:lpstr>PowerPoint Presentation</vt:lpstr>
      <vt:lpstr>Impact and Benefits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 Pc</dc:creator>
  <cp:lastModifiedBy>Dell Pc</cp:lastModifiedBy>
  <cp:revision>10</cp:revision>
  <dcterms:created xsi:type="dcterms:W3CDTF">2025-08-31T11:17:24Z</dcterms:created>
  <dcterms:modified xsi:type="dcterms:W3CDTF">2025-09-01T11:10:41Z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